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27"/>
  </p:notes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6" r:id="rId9"/>
    <p:sldId id="278" r:id="rId10"/>
    <p:sldId id="262" r:id="rId11"/>
    <p:sldId id="263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6" r:id="rId21"/>
    <p:sldId id="281" r:id="rId22"/>
    <p:sldId id="277" r:id="rId23"/>
    <p:sldId id="274" r:id="rId24"/>
    <p:sldId id="264" r:id="rId25"/>
    <p:sldId id="265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поступления собственных доходов в консолидированный бюджет района </a:t>
            </a:r>
          </a:p>
          <a:p>
            <a:pPr>
              <a:defRPr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аналогичному периоду прошлого года,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01.07.17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ЕНВД</c:v>
                </c:pt>
                <c:pt idx="4">
                  <c:v>НАЛОГ НА ИМУЩЕСТВО ФИЗ ЛИЦ</c:v>
                </c:pt>
                <c:pt idx="5">
                  <c:v>ЗЕМЕЛЬНЫЙ НАЛОГ ФИЗ ЛИЦ</c:v>
                </c:pt>
                <c:pt idx="6">
                  <c:v>ИНЫЕ НАЛОГОВЫЕ ДОХОДЫ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32.1</c:v>
                </c:pt>
                <c:pt idx="1">
                  <c:v>4.4000000000000004</c:v>
                </c:pt>
                <c:pt idx="2">
                  <c:v>5.2</c:v>
                </c:pt>
                <c:pt idx="3">
                  <c:v>3.2</c:v>
                </c:pt>
                <c:pt idx="4">
                  <c:v>0.4</c:v>
                </c:pt>
                <c:pt idx="5">
                  <c:v>1</c:v>
                </c:pt>
                <c:pt idx="6">
                  <c:v>0.3</c:v>
                </c:pt>
                <c:pt idx="7">
                  <c:v>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ЕНВД</c:v>
                </c:pt>
                <c:pt idx="4">
                  <c:v>НАЛОГ НА ИМУЩЕСТВО ФИЗ ЛИЦ</c:v>
                </c:pt>
                <c:pt idx="5">
                  <c:v>ЗЕМЕЛЬНЫЙ НАЛОГ ФИЗ ЛИЦ</c:v>
                </c:pt>
                <c:pt idx="6">
                  <c:v>ИНЫЕ НАЛОГОВЫЕ ДОХОДЫ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35.200000000000003</c:v>
                </c:pt>
                <c:pt idx="1">
                  <c:v>4.5999999999999996</c:v>
                </c:pt>
                <c:pt idx="2">
                  <c:v>9.1999999999999993</c:v>
                </c:pt>
                <c:pt idx="3">
                  <c:v>3.5</c:v>
                </c:pt>
                <c:pt idx="4">
                  <c:v>0.5</c:v>
                </c:pt>
                <c:pt idx="5">
                  <c:v>1.3</c:v>
                </c:pt>
                <c:pt idx="6">
                  <c:v>0.3</c:v>
                </c:pt>
                <c:pt idx="7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54120"/>
        <c:axId val="12154512"/>
      </c:barChart>
      <c:catAx>
        <c:axId val="12154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54512"/>
        <c:crosses val="autoZero"/>
        <c:auto val="1"/>
        <c:lblAlgn val="ctr"/>
        <c:lblOffset val="100"/>
        <c:noMultiLvlLbl val="0"/>
      </c:catAx>
      <c:valAx>
        <c:axId val="1215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54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ru-RU" b="1" dirty="0" smtClean="0">
                <a:solidFill>
                  <a:schemeClr val="bg1"/>
                </a:solidFill>
              </a:rPr>
              <a:t> полугодие</a:t>
            </a:r>
            <a:r>
              <a:rPr lang="ru-RU" b="1" baseline="0" dirty="0" smtClean="0">
                <a:solidFill>
                  <a:schemeClr val="bg1"/>
                </a:solidFill>
              </a:rPr>
              <a:t> 2017 г.        -       993 тыс. руб..</a:t>
            </a:r>
          </a:p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 smtClean="0">
                <a:solidFill>
                  <a:schemeClr val="bg1"/>
                </a:solidFill>
              </a:rPr>
              <a:t>I</a:t>
            </a:r>
            <a:r>
              <a:rPr lang="ru-RU" b="1" baseline="0" dirty="0" smtClean="0">
                <a:solidFill>
                  <a:schemeClr val="bg1"/>
                </a:solidFill>
              </a:rPr>
              <a:t> полугодие 2018 г.        -       1260,4 тыс. руб.</a:t>
            </a:r>
            <a:endParaRPr lang="ru-RU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8219945922722789"/>
          <c:y val="0.1419616453913607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Лист1!$B$1:$C$1</c:f>
              <c:strCache>
                <c:ptCount val="1"/>
                <c:pt idx="0">
                  <c:v>1 полугодие 2017 1 полугодие 2018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595.4</c:v>
                </c:pt>
                <c:pt idx="1">
                  <c:v>28.2</c:v>
                </c:pt>
                <c:pt idx="2">
                  <c:v>165.8</c:v>
                </c:pt>
                <c:pt idx="3">
                  <c:v>109.9</c:v>
                </c:pt>
                <c:pt idx="4">
                  <c:v>34</c:v>
                </c:pt>
                <c:pt idx="5">
                  <c:v>59.7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679.8</c:v>
                </c:pt>
                <c:pt idx="1">
                  <c:v>32.9</c:v>
                </c:pt>
                <c:pt idx="2">
                  <c:v>274.39999999999998</c:v>
                </c:pt>
                <c:pt idx="3">
                  <c:v>99.3</c:v>
                </c:pt>
                <c:pt idx="4">
                  <c:v>55.7</c:v>
                </c:pt>
                <c:pt idx="5">
                  <c:v>118.3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8"/>
        <c:gapDepth val="162"/>
        <c:shape val="box"/>
        <c:axId val="348724024"/>
        <c:axId val="348724416"/>
        <c:axId val="0"/>
      </c:bar3DChart>
      <c:catAx>
        <c:axId val="348724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8724416"/>
        <c:crosses val="autoZero"/>
        <c:auto val="1"/>
        <c:lblAlgn val="ctr"/>
        <c:lblOffset val="100"/>
        <c:noMultiLvlLbl val="0"/>
      </c:catAx>
      <c:valAx>
        <c:axId val="34872441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48724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solidFill>
                  <a:schemeClr val="bg1"/>
                </a:solidFill>
              </a:rPr>
              <a:t>на 1 января 2018 г.        -       1 млн. 246 тыс. руб..</a:t>
            </a:r>
            <a:endParaRPr lang="ru-RU" dirty="0" smtClean="0">
              <a:solidFill>
                <a:schemeClr val="bg1"/>
              </a:solidFill>
            </a:endParaRPr>
          </a:p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solidFill>
                  <a:schemeClr val="bg1"/>
                </a:solidFill>
              </a:rPr>
              <a:t>На 1 июля 2018 г.           -       642 тыс. руб</a:t>
            </a:r>
            <a:r>
              <a:rPr lang="ru-RU" sz="1800" b="1" i="0" baseline="0" dirty="0" smtClean="0"/>
              <a:t>.</a:t>
            </a:r>
            <a:endParaRPr lang="ru-RU" sz="1800" b="1" i="0" baseline="0" dirty="0"/>
          </a:p>
        </c:rich>
      </c:tx>
      <c:layout>
        <c:manualLayout>
          <c:xMode val="edge"/>
          <c:yMode val="edge"/>
          <c:x val="0.28219945922722789"/>
          <c:y val="0.14196164539136094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Лист1!$B$1:$C$1</c:f>
              <c:strCache>
                <c:ptCount val="1"/>
                <c:pt idx="0">
                  <c:v>1 полугодие 2017 1 полугодие 2018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801.9</c:v>
                </c:pt>
                <c:pt idx="1">
                  <c:v>21</c:v>
                </c:pt>
                <c:pt idx="2">
                  <c:v>199.2</c:v>
                </c:pt>
                <c:pt idx="3">
                  <c:v>86.5</c:v>
                </c:pt>
                <c:pt idx="4">
                  <c:v>62.2</c:v>
                </c:pt>
                <c:pt idx="5">
                  <c:v>75.25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352.5</c:v>
                </c:pt>
                <c:pt idx="1">
                  <c:v>16.399999999999999</c:v>
                </c:pt>
                <c:pt idx="2">
                  <c:v>137.19999999999999</c:v>
                </c:pt>
                <c:pt idx="3">
                  <c:v>61.43</c:v>
                </c:pt>
                <c:pt idx="4">
                  <c:v>34.799999999999997</c:v>
                </c:pt>
                <c:pt idx="5">
                  <c:v>39.840000000000003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8"/>
        <c:gapDepth val="162"/>
        <c:shape val="box"/>
        <c:axId val="348725200"/>
        <c:axId val="348725592"/>
        <c:axId val="0"/>
      </c:bar3DChart>
      <c:catAx>
        <c:axId val="34872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8725592"/>
        <c:crosses val="autoZero"/>
        <c:auto val="1"/>
        <c:lblAlgn val="ctr"/>
        <c:lblOffset val="100"/>
        <c:noMultiLvlLbl val="0"/>
      </c:catAx>
      <c:valAx>
        <c:axId val="3487255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34872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Лист1!$B$1:$C$1</c:f>
              <c:strCache>
                <c:ptCount val="1"/>
                <c:pt idx="0">
                  <c:v>на 01.07.17 на 01.07.18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809.32</c:v>
                </c:pt>
                <c:pt idx="1">
                  <c:v>40.229999999999997</c:v>
                </c:pt>
                <c:pt idx="2">
                  <c:v>680.57</c:v>
                </c:pt>
                <c:pt idx="3">
                  <c:v>78.540000000000006</c:v>
                </c:pt>
                <c:pt idx="4">
                  <c:v>93.9</c:v>
                </c:pt>
                <c:pt idx="5">
                  <c:v>60.16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832.2</c:v>
                </c:pt>
                <c:pt idx="1">
                  <c:v>36.700000000000003</c:v>
                </c:pt>
                <c:pt idx="2">
                  <c:v>265.7</c:v>
                </c:pt>
                <c:pt idx="3">
                  <c:v>163.19999999999999</c:v>
                </c:pt>
                <c:pt idx="4">
                  <c:v>231.6</c:v>
                </c:pt>
                <c:pt idx="5">
                  <c:v>58.9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8"/>
        <c:gapDepth val="162"/>
        <c:shape val="box"/>
        <c:axId val="349713408"/>
        <c:axId val="349713800"/>
        <c:axId val="0"/>
      </c:bar3DChart>
      <c:catAx>
        <c:axId val="34971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9713800"/>
        <c:crosses val="autoZero"/>
        <c:auto val="1"/>
        <c:lblAlgn val="ctr"/>
        <c:lblOffset val="100"/>
        <c:noMultiLvlLbl val="0"/>
      </c:catAx>
      <c:valAx>
        <c:axId val="34971380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34971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solidFill>
                  <a:schemeClr val="bg1"/>
                </a:solidFill>
              </a:rPr>
              <a:t>на 1 января 2018 г.        -       6 млн. 899 тыс. руб..</a:t>
            </a:r>
            <a:endParaRPr lang="ru-RU" dirty="0" smtClean="0">
              <a:solidFill>
                <a:schemeClr val="bg1"/>
              </a:solidFill>
            </a:endParaRPr>
          </a:p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solidFill>
                  <a:schemeClr val="bg1"/>
                </a:solidFill>
              </a:rPr>
              <a:t>На 1 июля 2018 г.           -       4 млн. 329 тыс. руб</a:t>
            </a:r>
            <a:r>
              <a:rPr lang="ru-RU" sz="1800" b="1" i="0" baseline="0" dirty="0" smtClean="0"/>
              <a:t>.</a:t>
            </a:r>
            <a:endParaRPr lang="ru-RU" sz="1800" b="1" i="0" baseline="0" dirty="0"/>
          </a:p>
        </c:rich>
      </c:tx>
      <c:layout>
        <c:manualLayout>
          <c:xMode val="edge"/>
          <c:yMode val="edge"/>
          <c:x val="0.28219945922722789"/>
          <c:y val="0.14196164539136094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Лист1!$B$1:$C$1</c:f>
              <c:strCache>
                <c:ptCount val="1"/>
                <c:pt idx="0">
                  <c:v>1 полугодие 2017 1 полугодие 2018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3171.4</c:v>
                </c:pt>
                <c:pt idx="1">
                  <c:v>285.3</c:v>
                </c:pt>
                <c:pt idx="2">
                  <c:v>1228.5</c:v>
                </c:pt>
                <c:pt idx="3">
                  <c:v>736</c:v>
                </c:pt>
                <c:pt idx="4">
                  <c:v>1114.5999999999999</c:v>
                </c:pt>
                <c:pt idx="5">
                  <c:v>363.3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1953.6</c:v>
                </c:pt>
                <c:pt idx="1">
                  <c:v>176.8</c:v>
                </c:pt>
                <c:pt idx="2">
                  <c:v>827.7</c:v>
                </c:pt>
                <c:pt idx="3">
                  <c:v>449.5</c:v>
                </c:pt>
                <c:pt idx="4">
                  <c:v>662.1</c:v>
                </c:pt>
                <c:pt idx="5">
                  <c:v>259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8"/>
        <c:gapDepth val="162"/>
        <c:shape val="box"/>
        <c:axId val="349714584"/>
        <c:axId val="349714976"/>
        <c:axId val="0"/>
      </c:bar3DChart>
      <c:catAx>
        <c:axId val="349714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9714976"/>
        <c:crosses val="autoZero"/>
        <c:auto val="1"/>
        <c:lblAlgn val="ctr"/>
        <c:lblOffset val="100"/>
        <c:noMultiLvlLbl val="0"/>
      </c:catAx>
      <c:valAx>
        <c:axId val="34971497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349714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bg1"/>
                </a:solidFill>
              </a:rPr>
              <a:t>План на 2018 г.</a:t>
            </a:r>
            <a:r>
              <a:rPr lang="ru-RU" b="1" baseline="0" dirty="0" smtClean="0">
                <a:solidFill>
                  <a:schemeClr val="bg1"/>
                </a:solidFill>
              </a:rPr>
              <a:t>           </a:t>
            </a:r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baseline="0" dirty="0" smtClean="0">
                <a:solidFill>
                  <a:schemeClr val="bg1"/>
                </a:solidFill>
              </a:rPr>
              <a:t>         58,5 млн. руб.</a:t>
            </a:r>
          </a:p>
          <a:p>
            <a:pPr algn="l">
              <a:defRPr/>
            </a:pPr>
            <a:r>
              <a:rPr lang="ru-RU" b="1" baseline="0" dirty="0" smtClean="0">
                <a:solidFill>
                  <a:schemeClr val="bg1"/>
                </a:solidFill>
              </a:rPr>
              <a:t>Факт на -1 июля 2018 г.         23,5 млн. руб.</a:t>
            </a:r>
            <a:endParaRPr lang="ru-RU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4.5163385422969313E-2"/>
          <c:y val="6.38827404261122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Лист1!$B$1:$C$1</c:f>
              <c:strCache>
                <c:ptCount val="1"/>
                <c:pt idx="0">
                  <c:v>план на 2018 год     58,4 млн. руб. факт на 1 июля 2018 года  23,9 млн. руб.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18.3</c:v>
                </c:pt>
                <c:pt idx="1">
                  <c:v>3.3</c:v>
                </c:pt>
                <c:pt idx="2">
                  <c:v>14.3</c:v>
                </c:pt>
                <c:pt idx="3">
                  <c:v>10</c:v>
                </c:pt>
                <c:pt idx="4">
                  <c:v>8.9</c:v>
                </c:pt>
                <c:pt idx="5">
                  <c:v>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1 июля 2018 года  23,9 млн. руб.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6.6</c:v>
                </c:pt>
                <c:pt idx="1">
                  <c:v>1.4</c:v>
                </c:pt>
                <c:pt idx="2">
                  <c:v>6.4</c:v>
                </c:pt>
                <c:pt idx="3">
                  <c:v>3.4</c:v>
                </c:pt>
                <c:pt idx="4">
                  <c:v>4.0999999999999996</c:v>
                </c:pt>
                <c:pt idx="5">
                  <c:v>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0155616"/>
        <c:axId val="350156008"/>
        <c:axId val="0"/>
      </c:bar3DChart>
      <c:catAx>
        <c:axId val="35015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0156008"/>
        <c:crosses val="autoZero"/>
        <c:auto val="1"/>
        <c:lblAlgn val="ctr"/>
        <c:lblOffset val="100"/>
        <c:noMultiLvlLbl val="0"/>
      </c:catAx>
      <c:valAx>
        <c:axId val="350156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015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1" i="0" u="none" strike="noStrike" cap="all" baseline="0" dirty="0" smtClean="0">
                <a:solidFill>
                  <a:schemeClr val="bg1"/>
                </a:solidFill>
                <a:effectLst/>
              </a:rPr>
              <a:t>Исполнение расходов бюджетов сельских поселений, </a:t>
            </a:r>
            <a:br>
              <a:rPr lang="ru-RU" sz="1862" b="1" i="0" u="none" strike="noStrike" cap="all" baseline="0" dirty="0" smtClean="0">
                <a:solidFill>
                  <a:schemeClr val="bg1"/>
                </a:solidFill>
                <a:effectLst/>
              </a:rPr>
            </a:br>
            <a:r>
              <a:rPr lang="ru-RU" sz="1862" b="1" i="0" u="none" strike="noStrike" cap="all" baseline="0" dirty="0" smtClean="0">
                <a:solidFill>
                  <a:schemeClr val="bg1"/>
                </a:solidFill>
                <a:effectLst/>
              </a:rPr>
              <a:t>в разрезе отраслей млн. руб.</a:t>
            </a:r>
            <a:endParaRPr lang="ru-RU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0.8</c:v>
                </c:pt>
                <c:pt idx="2">
                  <c:v>2.2000000000000002</c:v>
                </c:pt>
                <c:pt idx="3">
                  <c:v>1.7</c:v>
                </c:pt>
                <c:pt idx="4">
                  <c:v>1.6</c:v>
                </c:pt>
                <c:pt idx="5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2.2000000000000002</c:v>
                </c:pt>
                <c:pt idx="1">
                  <c:v>0.2</c:v>
                </c:pt>
                <c:pt idx="2">
                  <c:v>1.7</c:v>
                </c:pt>
                <c:pt idx="3">
                  <c:v>0.4</c:v>
                </c:pt>
                <c:pt idx="4">
                  <c:v>0.9</c:v>
                </c:pt>
                <c:pt idx="5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ЖКХ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0.1</c:v>
                </c:pt>
                <c:pt idx="2">
                  <c:v>0.9</c:v>
                </c:pt>
                <c:pt idx="3">
                  <c:v>0.4</c:v>
                </c:pt>
                <c:pt idx="4">
                  <c:v>0.4</c:v>
                </c:pt>
                <c:pt idx="5">
                  <c:v>0.1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</c:v>
                </c:pt>
                <c:pt idx="1">
                  <c:v>0.3</c:v>
                </c:pt>
                <c:pt idx="2">
                  <c:v>1.3</c:v>
                </c:pt>
                <c:pt idx="3">
                  <c:v>0.7</c:v>
                </c:pt>
                <c:pt idx="4">
                  <c:v>1.2</c:v>
                </c:pt>
                <c:pt idx="5">
                  <c:v>0.4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социальное обеспечение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0.1</c:v>
                </c:pt>
                <c:pt idx="4">
                  <c:v>0</c:v>
                </c:pt>
                <c:pt idx="5">
                  <c:v>0.1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Иные отрасли2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  <c:pt idx="0">
                  <c:v>0.4</c:v>
                </c:pt>
                <c:pt idx="1">
                  <c:v>0</c:v>
                </c:pt>
                <c:pt idx="2">
                  <c:v>0.1</c:v>
                </c:pt>
                <c:pt idx="3">
                  <c:v>0.1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0157184"/>
        <c:axId val="350157576"/>
      </c:barChart>
      <c:catAx>
        <c:axId val="35015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0157576"/>
        <c:crosses val="autoZero"/>
        <c:auto val="1"/>
        <c:lblAlgn val="ctr"/>
        <c:lblOffset val="100"/>
        <c:noMultiLvlLbl val="0"/>
      </c:catAx>
      <c:valAx>
        <c:axId val="35015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015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1" i="0" u="none" strike="noStrike" cap="all" baseline="0" dirty="0" smtClean="0">
                <a:solidFill>
                  <a:schemeClr val="bg1"/>
                </a:solidFill>
                <a:effectLst/>
              </a:rPr>
              <a:t>Исполнение </a:t>
            </a:r>
            <a:r>
              <a:rPr lang="ru-RU" sz="1862" b="1" i="0" u="none" strike="noStrike" cap="all" baseline="0" dirty="0" err="1" smtClean="0">
                <a:solidFill>
                  <a:schemeClr val="bg1"/>
                </a:solidFill>
                <a:effectLst/>
              </a:rPr>
              <a:t>РАСХОДной</a:t>
            </a:r>
            <a:r>
              <a:rPr lang="ru-RU" sz="1862" b="1" i="0" u="none" strike="noStrike" cap="all" baseline="0" dirty="0" smtClean="0">
                <a:solidFill>
                  <a:schemeClr val="bg1"/>
                </a:solidFill>
                <a:effectLst/>
              </a:rPr>
              <a:t> части районного БЮДЖЕТА, млн. руб.</a:t>
            </a:r>
            <a:endParaRPr lang="ru-RU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1 полугодие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Межбюджетные трансферты сельским поселениям (дотации)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16.2</c:v>
                </c:pt>
                <c:pt idx="1">
                  <c:v>5.7</c:v>
                </c:pt>
                <c:pt idx="2">
                  <c:v>5</c:v>
                </c:pt>
                <c:pt idx="3">
                  <c:v>117.6</c:v>
                </c:pt>
                <c:pt idx="4">
                  <c:v>9.9</c:v>
                </c:pt>
                <c:pt idx="5">
                  <c:v>12.7</c:v>
                </c:pt>
                <c:pt idx="6">
                  <c:v>12.4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269077991324097E-2"/>
          <c:y val="0.79965799594571074"/>
          <c:w val="0.89570997780750805"/>
          <c:h val="0.188668151278424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1" i="0" u="none" strike="noStrike" cap="all" baseline="0" dirty="0" smtClean="0">
                <a:solidFill>
                  <a:schemeClr val="bg1"/>
                </a:solidFill>
                <a:effectLst/>
              </a:rPr>
              <a:t>ДИНАМИКА СНИЖЕНИЯ ПРОСРОЧЕННОЙ КРЕДИТОРСКОЙ ЗАДОЛЖЕННОСТИ районного бюджета, млн. руб.</a:t>
            </a:r>
            <a:endParaRPr lang="ru-RU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СНИЖЕНИЕ</c:v>
                </c:pt>
              </c:strCache>
            </c:strRef>
          </c:tx>
          <c:spPr>
            <a:ln w="66675" cap="flat" cmpd="dbl">
              <a:solidFill>
                <a:schemeClr val="accent6"/>
              </a:solidFill>
              <a:bevel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66675" cap="flat" cmpd="dbl">
                <a:solidFill>
                  <a:schemeClr val="accent6"/>
                </a:solidFill>
                <a:bevel/>
              </a:ln>
              <a:effectLst/>
            </c:spPr>
          </c:dPt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66675" cap="flat" cmpd="dbl">
                <a:solidFill>
                  <a:schemeClr val="accent6"/>
                </a:solidFill>
                <a:bevel/>
              </a:ln>
              <a:effectLst/>
            </c:spPr>
          </c:dPt>
          <c:dPt>
            <c:idx val="2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66675" cap="flat" cmpd="dbl">
                <a:solidFill>
                  <a:schemeClr val="accent6"/>
                </a:solidFill>
                <a:bevel/>
              </a:ln>
              <a:effectLst/>
            </c:spPr>
          </c:dPt>
          <c:dPt>
            <c:idx val="3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66675" cap="flat" cmpd="dbl">
                <a:solidFill>
                  <a:schemeClr val="accent6"/>
                </a:solidFill>
                <a:bevel/>
              </a:ln>
              <a:effectLst/>
            </c:spPr>
          </c:dPt>
          <c:dPt>
            <c:idx val="4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66675" cap="flat" cmpd="dbl">
                <a:solidFill>
                  <a:schemeClr val="accent6"/>
                </a:solidFill>
                <a:bevel/>
              </a:ln>
              <a:effectLst/>
            </c:spPr>
          </c:dPt>
          <c:dPt>
            <c:idx val="5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66675" cap="flat" cmpd="dbl">
                <a:solidFill>
                  <a:schemeClr val="accent6"/>
                </a:solidFill>
                <a:bevel/>
              </a:ln>
              <a:effectLst/>
            </c:spPr>
          </c:dPt>
          <c:dPt>
            <c:idx val="6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66675" cap="flat" cmpd="dbl">
                <a:solidFill>
                  <a:schemeClr val="accent6"/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на 01 января</c:v>
                </c:pt>
                <c:pt idx="1">
                  <c:v>на 01 февраля</c:v>
                </c:pt>
                <c:pt idx="2">
                  <c:v>на 01 марта</c:v>
                </c:pt>
                <c:pt idx="3">
                  <c:v>на 01 апреля</c:v>
                </c:pt>
                <c:pt idx="4">
                  <c:v>на 01 мая</c:v>
                </c:pt>
                <c:pt idx="5">
                  <c:v>на 01 июня</c:v>
                </c:pt>
                <c:pt idx="6">
                  <c:v>на 01 июля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8.6999999999999993</c:v>
                </c:pt>
                <c:pt idx="1">
                  <c:v>7.3</c:v>
                </c:pt>
                <c:pt idx="2">
                  <c:v>7.8</c:v>
                </c:pt>
                <c:pt idx="3">
                  <c:v>6.2</c:v>
                </c:pt>
                <c:pt idx="4">
                  <c:v>4.0999999999999996</c:v>
                </c:pt>
                <c:pt idx="5">
                  <c:v>3.8</c:v>
                </c:pt>
                <c:pt idx="6">
                  <c:v>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55688"/>
        <c:axId val="12156080"/>
      </c:lineChart>
      <c:catAx>
        <c:axId val="12155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56080"/>
        <c:crosses val="autoZero"/>
        <c:auto val="1"/>
        <c:lblAlgn val="ctr"/>
        <c:lblOffset val="100"/>
        <c:noMultiLvlLbl val="0"/>
      </c:catAx>
      <c:valAx>
        <c:axId val="12156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55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bg1"/>
                </a:solidFill>
              </a:rPr>
              <a:t>План на 2018 г.</a:t>
            </a:r>
            <a:r>
              <a:rPr lang="ru-RU" b="1" baseline="0" dirty="0" smtClean="0">
                <a:solidFill>
                  <a:schemeClr val="bg1"/>
                </a:solidFill>
              </a:rPr>
              <a:t>           </a:t>
            </a:r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baseline="0" dirty="0" smtClean="0">
                <a:solidFill>
                  <a:schemeClr val="bg1"/>
                </a:solidFill>
              </a:rPr>
              <a:t>         58,4 млн. руб.</a:t>
            </a:r>
          </a:p>
          <a:p>
            <a:pPr algn="l">
              <a:defRPr/>
            </a:pPr>
            <a:r>
              <a:rPr lang="ru-RU" b="1" baseline="0" dirty="0" smtClean="0">
                <a:solidFill>
                  <a:schemeClr val="bg1"/>
                </a:solidFill>
              </a:rPr>
              <a:t>Факт на -1 июля 2018 г.           23,9млн. Руб.</a:t>
            </a:r>
            <a:endParaRPr lang="ru-RU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4.5163385422969313E-2"/>
          <c:y val="6.38827404261122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2018 год     58,4 млн. руб.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18.100000000000001</c:v>
                </c:pt>
                <c:pt idx="1">
                  <c:v>3.3</c:v>
                </c:pt>
                <c:pt idx="2">
                  <c:v>14.4</c:v>
                </c:pt>
                <c:pt idx="3">
                  <c:v>10</c:v>
                </c:pt>
                <c:pt idx="4">
                  <c:v>8.8000000000000007</c:v>
                </c:pt>
                <c:pt idx="5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1 июля 2018 года  23,9 млн. руб.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6.5</c:v>
                </c:pt>
                <c:pt idx="1">
                  <c:v>1.4</c:v>
                </c:pt>
                <c:pt idx="2">
                  <c:v>6.6</c:v>
                </c:pt>
                <c:pt idx="3">
                  <c:v>3.7</c:v>
                </c:pt>
                <c:pt idx="4">
                  <c:v>4.0999999999999996</c:v>
                </c:pt>
                <c:pt idx="5">
                  <c:v>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8463632"/>
        <c:axId val="288462456"/>
        <c:axId val="0"/>
      </c:bar3DChart>
      <c:catAx>
        <c:axId val="28846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8462456"/>
        <c:crosses val="autoZero"/>
        <c:auto val="1"/>
        <c:lblAlgn val="ctr"/>
        <c:lblOffset val="100"/>
        <c:noMultiLvlLbl val="0"/>
      </c:catAx>
      <c:valAx>
        <c:axId val="288462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8846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baseline="0" dirty="0" smtClean="0">
                <a:solidFill>
                  <a:schemeClr val="bg1"/>
                </a:solidFill>
              </a:rPr>
              <a:t>- Фактическое поступление доходов, всего           23,9млн. руб.</a:t>
            </a:r>
          </a:p>
          <a:p>
            <a:pPr algn="l">
              <a:defRPr/>
            </a:pPr>
            <a:r>
              <a:rPr lang="ru-RU" b="1" baseline="0" dirty="0" smtClean="0">
                <a:solidFill>
                  <a:schemeClr val="bg1"/>
                </a:solidFill>
              </a:rPr>
              <a:t>- Фактическое поступление налоговых и </a:t>
            </a:r>
          </a:p>
          <a:p>
            <a:pPr algn="l">
              <a:defRPr/>
            </a:pPr>
            <a:r>
              <a:rPr lang="ru-RU" b="1" baseline="0" dirty="0" smtClean="0">
                <a:solidFill>
                  <a:schemeClr val="bg1"/>
                </a:solidFill>
              </a:rPr>
              <a:t>   неналоговых                                                                  2,6млн. руб.</a:t>
            </a:r>
            <a:endParaRPr lang="ru-RU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2.0680786250698486E-2"/>
          <c:y val="3.54904113478401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фактическое поступление доходов, всего    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6.5</c:v>
                </c:pt>
                <c:pt idx="1">
                  <c:v>1.4</c:v>
                </c:pt>
                <c:pt idx="2">
                  <c:v>6.6</c:v>
                </c:pt>
                <c:pt idx="3">
                  <c:v>3.7</c:v>
                </c:pt>
                <c:pt idx="4">
                  <c:v>4.0999999999999996</c:v>
                </c:pt>
                <c:pt idx="5">
                  <c:v>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 налоговых и неналоговых доходов 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1.6</c:v>
                </c:pt>
                <c:pt idx="1">
                  <c:v>0.06</c:v>
                </c:pt>
                <c:pt idx="2">
                  <c:v>0.4</c:v>
                </c:pt>
                <c:pt idx="3">
                  <c:v>0.2</c:v>
                </c:pt>
                <c:pt idx="4">
                  <c:v>0.1</c:v>
                </c:pt>
                <c:pt idx="5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8462064"/>
        <c:axId val="288464416"/>
        <c:axId val="0"/>
      </c:bar3DChart>
      <c:catAx>
        <c:axId val="28846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8464416"/>
        <c:crosses val="autoZero"/>
        <c:auto val="1"/>
        <c:lblAlgn val="ctr"/>
        <c:lblOffset val="100"/>
        <c:noMultiLvlLbl val="0"/>
      </c:catAx>
      <c:valAx>
        <c:axId val="288464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8846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bg1"/>
                </a:solidFill>
              </a:rPr>
              <a:t>План на 2018 г.</a:t>
            </a:r>
            <a:r>
              <a:rPr lang="ru-RU" b="1" baseline="0" dirty="0" smtClean="0">
                <a:solidFill>
                  <a:schemeClr val="bg1"/>
                </a:solidFill>
              </a:rPr>
              <a:t>           </a:t>
            </a:r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baseline="0" dirty="0" smtClean="0">
                <a:solidFill>
                  <a:schemeClr val="bg1"/>
                </a:solidFill>
              </a:rPr>
              <a:t>         10 млн. 508 тыс. руб..</a:t>
            </a:r>
          </a:p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baseline="0" dirty="0" smtClean="0">
                <a:solidFill>
                  <a:schemeClr val="bg1"/>
                </a:solidFill>
              </a:rPr>
              <a:t>Факт на 1 июля 2018 г.          2 млн. 563 тыс. руб.</a:t>
            </a:r>
            <a:endParaRPr lang="ru-RU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087516617104154"/>
          <c:y val="0.15852383735368589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Лист1!$B$1:$C$1</c:f>
              <c:strCache>
                <c:ptCount val="1"/>
                <c:pt idx="0">
                  <c:v>план на 2018 год  факт на 1 июля 2018 г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5523.5</c:v>
                </c:pt>
                <c:pt idx="1">
                  <c:v>366</c:v>
                </c:pt>
                <c:pt idx="2">
                  <c:v>1888.3</c:v>
                </c:pt>
                <c:pt idx="3">
                  <c:v>1207</c:v>
                </c:pt>
                <c:pt idx="4">
                  <c:v>1041.3</c:v>
                </c:pt>
                <c:pt idx="5">
                  <c:v>482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1 июля 2018 г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1591.2</c:v>
                </c:pt>
                <c:pt idx="1">
                  <c:v>62.3</c:v>
                </c:pt>
                <c:pt idx="2">
                  <c:v>413.1</c:v>
                </c:pt>
                <c:pt idx="3">
                  <c:v>172.5</c:v>
                </c:pt>
                <c:pt idx="4">
                  <c:v>146.5</c:v>
                </c:pt>
                <c:pt idx="5">
                  <c:v>177.5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shape val="box"/>
        <c:axId val="288465200"/>
        <c:axId val="288465592"/>
        <c:axId val="0"/>
      </c:bar3DChart>
      <c:catAx>
        <c:axId val="28846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8465592"/>
        <c:crosses val="autoZero"/>
        <c:auto val="1"/>
        <c:lblAlgn val="ctr"/>
        <c:lblOffset val="100"/>
        <c:noMultiLvlLbl val="0"/>
      </c:catAx>
      <c:valAx>
        <c:axId val="288465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8846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ru-RU" b="1" dirty="0" smtClean="0">
                <a:solidFill>
                  <a:schemeClr val="bg1"/>
                </a:solidFill>
              </a:rPr>
              <a:t> полугодие</a:t>
            </a:r>
            <a:r>
              <a:rPr lang="ru-RU" b="1" baseline="0" dirty="0" smtClean="0">
                <a:solidFill>
                  <a:schemeClr val="bg1"/>
                </a:solidFill>
              </a:rPr>
              <a:t> 2017 г.        -       638,4 тыс. руб..</a:t>
            </a:r>
          </a:p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 smtClean="0">
                <a:solidFill>
                  <a:schemeClr val="bg1"/>
                </a:solidFill>
              </a:rPr>
              <a:t>I</a:t>
            </a:r>
            <a:r>
              <a:rPr lang="ru-RU" b="1" baseline="0" dirty="0" smtClean="0">
                <a:solidFill>
                  <a:schemeClr val="bg1"/>
                </a:solidFill>
              </a:rPr>
              <a:t> полугодие 2018 г.        -       700 тыс. руб.</a:t>
            </a:r>
            <a:endParaRPr lang="ru-RU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8219945922722789"/>
          <c:y val="0.14196164539136061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Лист1!$B$1:$C$1</c:f>
              <c:strCache>
                <c:ptCount val="1"/>
                <c:pt idx="0">
                  <c:v>1 полугодие 2017 1 полугодие 2018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416.3</c:v>
                </c:pt>
                <c:pt idx="1">
                  <c:v>26.7</c:v>
                </c:pt>
                <c:pt idx="2">
                  <c:v>68.599999999999994</c:v>
                </c:pt>
                <c:pt idx="3">
                  <c:v>46.2</c:v>
                </c:pt>
                <c:pt idx="4">
                  <c:v>58.3</c:v>
                </c:pt>
                <c:pt idx="5">
                  <c:v>22.3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455.6</c:v>
                </c:pt>
                <c:pt idx="1">
                  <c:v>25.1</c:v>
                </c:pt>
                <c:pt idx="2">
                  <c:v>77.7</c:v>
                </c:pt>
                <c:pt idx="3">
                  <c:v>48.2</c:v>
                </c:pt>
                <c:pt idx="4">
                  <c:v>67.099999999999994</c:v>
                </c:pt>
                <c:pt idx="5">
                  <c:v>26.3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8"/>
        <c:gapDepth val="199"/>
        <c:shape val="box"/>
        <c:axId val="347949808"/>
        <c:axId val="347950200"/>
        <c:axId val="0"/>
      </c:bar3DChart>
      <c:catAx>
        <c:axId val="34794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950200"/>
        <c:crosses val="autoZero"/>
        <c:auto val="1"/>
        <c:lblAlgn val="ctr"/>
        <c:lblOffset val="100"/>
        <c:noMultiLvlLbl val="0"/>
      </c:catAx>
      <c:valAx>
        <c:axId val="347950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4794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ru-RU" b="1" dirty="0" smtClean="0">
                <a:solidFill>
                  <a:schemeClr val="bg1"/>
                </a:solidFill>
              </a:rPr>
              <a:t> полугодие</a:t>
            </a:r>
            <a:r>
              <a:rPr lang="ru-RU" b="1" baseline="0" dirty="0" smtClean="0">
                <a:solidFill>
                  <a:schemeClr val="bg1"/>
                </a:solidFill>
              </a:rPr>
              <a:t> 2017 г.        -       416,8 тыс. руб..</a:t>
            </a:r>
          </a:p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 smtClean="0">
                <a:solidFill>
                  <a:schemeClr val="bg1"/>
                </a:solidFill>
              </a:rPr>
              <a:t>I</a:t>
            </a:r>
            <a:r>
              <a:rPr lang="ru-RU" b="1" baseline="0" dirty="0" smtClean="0">
                <a:solidFill>
                  <a:schemeClr val="bg1"/>
                </a:solidFill>
              </a:rPr>
              <a:t> полугодие 2018 г.        -       500,2 тыс. руб.</a:t>
            </a:r>
            <a:endParaRPr lang="ru-RU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8219945922722789"/>
          <c:y val="0.1419616453913607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513816676856064E-3"/>
          <c:y val="0.1553533606066122"/>
          <c:w val="0.97551740082772909"/>
          <c:h val="0.818620337738305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Лист1!$B$1:$C$1</c:f>
              <c:strCache>
                <c:ptCount val="1"/>
                <c:pt idx="0">
                  <c:v>1 полугодие 2017 1 полугодие 2018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246.7</c:v>
                </c:pt>
                <c:pt idx="1">
                  <c:v>8.4</c:v>
                </c:pt>
                <c:pt idx="2">
                  <c:v>73.5</c:v>
                </c:pt>
                <c:pt idx="3">
                  <c:v>75.5</c:v>
                </c:pt>
                <c:pt idx="4">
                  <c:v>33.300000000000004</c:v>
                </c:pt>
                <c:pt idx="5">
                  <c:v>-20.6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370.6</c:v>
                </c:pt>
                <c:pt idx="1">
                  <c:v>3</c:v>
                </c:pt>
                <c:pt idx="2">
                  <c:v>51.3</c:v>
                </c:pt>
                <c:pt idx="3">
                  <c:v>23.6</c:v>
                </c:pt>
                <c:pt idx="4">
                  <c:v>19.100000000000001</c:v>
                </c:pt>
                <c:pt idx="5">
                  <c:v>32.5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8"/>
        <c:gapDepth val="199"/>
        <c:shape val="box"/>
        <c:axId val="347950984"/>
        <c:axId val="348722456"/>
        <c:axId val="0"/>
      </c:bar3DChart>
      <c:catAx>
        <c:axId val="347950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8722456"/>
        <c:crosses val="autoZero"/>
        <c:auto val="1"/>
        <c:lblAlgn val="ctr"/>
        <c:lblOffset val="100"/>
        <c:noMultiLvlLbl val="0"/>
      </c:catAx>
      <c:valAx>
        <c:axId val="348722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47950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solidFill>
                  <a:schemeClr val="bg1"/>
                </a:solidFill>
              </a:rPr>
              <a:t>на 1 января 2018 г.        -       1 млн. 790 тыс. руб..</a:t>
            </a:r>
            <a:endParaRPr lang="ru-RU" dirty="0" smtClean="0">
              <a:solidFill>
                <a:schemeClr val="bg1"/>
              </a:solidFill>
            </a:endParaRPr>
          </a:p>
          <a:p>
            <a:pPr algn="l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solidFill>
                  <a:schemeClr val="bg1"/>
                </a:solidFill>
              </a:rPr>
              <a:t>На 1 июля 2018 г.           -       1 млн. 342 тыс. руб</a:t>
            </a:r>
            <a:r>
              <a:rPr lang="ru-RU" sz="1800" b="1" i="0" baseline="0" dirty="0" smtClean="0"/>
              <a:t>.</a:t>
            </a:r>
            <a:endParaRPr lang="ru-RU" sz="1800" b="1" i="0" baseline="0" dirty="0"/>
          </a:p>
        </c:rich>
      </c:tx>
      <c:layout>
        <c:manualLayout>
          <c:xMode val="edge"/>
          <c:yMode val="edge"/>
          <c:x val="0.28219945922722789"/>
          <c:y val="0.1419616453913608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Лист1!$B$1:$C$1</c:f>
              <c:strCache>
                <c:ptCount val="1"/>
                <c:pt idx="0">
                  <c:v>1 полугодие 2017 1 полугодие 2018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762.9</c:v>
                </c:pt>
                <c:pt idx="1">
                  <c:v>100.2</c:v>
                </c:pt>
                <c:pt idx="2">
                  <c:v>520.5</c:v>
                </c:pt>
                <c:pt idx="3">
                  <c:v>155.4</c:v>
                </c:pt>
                <c:pt idx="4">
                  <c:v>125</c:v>
                </c:pt>
                <c:pt idx="5">
                  <c:v>125.8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Бабушкинское</c:v>
                </c:pt>
                <c:pt idx="1">
                  <c:v>Березниковское</c:v>
                </c:pt>
                <c:pt idx="2">
                  <c:v>Миньковское</c:v>
                </c:pt>
                <c:pt idx="3">
                  <c:v>Подболотное</c:v>
                </c:pt>
                <c:pt idx="4">
                  <c:v>Рослятинское</c:v>
                </c:pt>
                <c:pt idx="5">
                  <c:v>Тимановское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551.4</c:v>
                </c:pt>
                <c:pt idx="1">
                  <c:v>93.5</c:v>
                </c:pt>
                <c:pt idx="2">
                  <c:v>507.4</c:v>
                </c:pt>
                <c:pt idx="3">
                  <c:v>93.83</c:v>
                </c:pt>
                <c:pt idx="4">
                  <c:v>61.04</c:v>
                </c:pt>
                <c:pt idx="5">
                  <c:v>35.1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8"/>
        <c:gapDepth val="162"/>
        <c:shape val="box"/>
        <c:axId val="12343128"/>
        <c:axId val="12344048"/>
        <c:axId val="0"/>
      </c:bar3DChart>
      <c:catAx>
        <c:axId val="12343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44048"/>
        <c:crosses val="autoZero"/>
        <c:auto val="1"/>
        <c:lblAlgn val="ctr"/>
        <c:lblOffset val="100"/>
        <c:noMultiLvlLbl val="0"/>
      </c:catAx>
      <c:valAx>
        <c:axId val="1234404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2343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0.79396</cdr:x>
      <cdr:y>0.15044</cdr:y>
    </cdr:from>
    <cdr:to>
      <cdr:x>0.87409</cdr:x>
      <cdr:y>0.3208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0873" y="807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0.69719</cdr:x>
      <cdr:y>0.10841</cdr:y>
    </cdr:from>
    <cdr:to>
      <cdr:x>0.87513</cdr:x>
      <cdr:y>0.32301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56469" y="581891"/>
          <a:ext cx="2030680" cy="1151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плана  - 40,9%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0.79396</cdr:x>
      <cdr:y>0.15044</cdr:y>
    </cdr:from>
    <cdr:to>
      <cdr:x>0.87409</cdr:x>
      <cdr:y>0.3208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0873" y="807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0.42036</cdr:x>
      <cdr:y>0.32887</cdr:y>
    </cdr:from>
    <cdr:to>
      <cdr:x>0.70798</cdr:x>
      <cdr:y>0.50295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97267" y="1765282"/>
          <a:ext cx="3282304" cy="934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целом задолженность сократилась на 37,3%</a:t>
          </a:r>
        </a:p>
        <a:p xmlns:a="http://schemas.openxmlformats.org/drawingml/2006/main"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0.79396</cdr:x>
      <cdr:y>0.15044</cdr:y>
    </cdr:from>
    <cdr:to>
      <cdr:x>0.87409</cdr:x>
      <cdr:y>0.3208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0873" y="807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0.69719</cdr:x>
      <cdr:y>0.10841</cdr:y>
    </cdr:from>
    <cdr:to>
      <cdr:x>0.87513</cdr:x>
      <cdr:y>0.32301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56469" y="581891"/>
          <a:ext cx="2030680" cy="1151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плана    - 40,2%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0.79396</cdr:x>
      <cdr:y>0.15044</cdr:y>
    </cdr:from>
    <cdr:to>
      <cdr:x>0.87409</cdr:x>
      <cdr:y>0.3208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0873" y="807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0.69719</cdr:x>
      <cdr:y>0.06416</cdr:y>
    </cdr:from>
    <cdr:to>
      <cdr:x>0.87513</cdr:x>
      <cdr:y>0.24115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56463" y="344385"/>
          <a:ext cx="2030684" cy="950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 xmlns:a="http://schemas.openxmlformats.org/drawingml/2006/main">
          <a:pPr algn="ctr"/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10,9%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0.77946</cdr:x>
      <cdr:y>0.03623</cdr:y>
    </cdr:from>
    <cdr:to>
      <cdr:x>0.81443</cdr:x>
      <cdr:y>0.12136</cdr:y>
    </cdr:to>
    <cdr:sp macro="" textlink="">
      <cdr:nvSpPr>
        <cdr:cNvPr id="6" name="Стрелка углом вверх 5"/>
        <cdr:cNvSpPr/>
      </cdr:nvSpPr>
      <cdr:spPr>
        <a:xfrm xmlns:a="http://schemas.openxmlformats.org/drawingml/2006/main" rot="16200000">
          <a:off x="8866408" y="223443"/>
          <a:ext cx="456970" cy="399011"/>
        </a:xfrm>
        <a:prstGeom xmlns:a="http://schemas.openxmlformats.org/drawingml/2006/main" prst="bent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0.79396</cdr:x>
      <cdr:y>0.15044</cdr:y>
    </cdr:from>
    <cdr:to>
      <cdr:x>0.87409</cdr:x>
      <cdr:y>0.3208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0873" y="807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0.39672</cdr:x>
      <cdr:y>0.32744</cdr:y>
    </cdr:from>
    <cdr:to>
      <cdr:x>0.57466</cdr:x>
      <cdr:y>0.54204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27463" y="1757564"/>
          <a:ext cx="2030684" cy="1151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плана    - 24,4 %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0.79396</cdr:x>
      <cdr:y>0.15044</cdr:y>
    </cdr:from>
    <cdr:to>
      <cdr:x>0.87409</cdr:x>
      <cdr:y>0.3208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0873" y="807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0.37526</cdr:x>
      <cdr:y>0.36394</cdr:y>
    </cdr:from>
    <cdr:to>
      <cdr:x>0.58221</cdr:x>
      <cdr:y>0.57854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82535" y="1953507"/>
          <a:ext cx="2361710" cy="1151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Рост поступлений </a:t>
          </a:r>
        </a:p>
        <a:p xmlns:a="http://schemas.openxmlformats.org/drawingml/2006/main"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сравнении с 2017 годом– 109,6%</a:t>
          </a:r>
        </a:p>
        <a:p xmlns:a="http://schemas.openxmlformats.org/drawingml/2006/main"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0.79396</cdr:x>
      <cdr:y>0.15044</cdr:y>
    </cdr:from>
    <cdr:to>
      <cdr:x>0.87409</cdr:x>
      <cdr:y>0.3208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0873" y="807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0.37526</cdr:x>
      <cdr:y>0.36394</cdr:y>
    </cdr:from>
    <cdr:to>
      <cdr:x>0.58221</cdr:x>
      <cdr:y>0.57854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82535" y="1953507"/>
          <a:ext cx="2361710" cy="1151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Рост поступлений </a:t>
          </a:r>
        </a:p>
        <a:p xmlns:a="http://schemas.openxmlformats.org/drawingml/2006/main"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сравнении с 2017 годом– 120,0%</a:t>
          </a:r>
        </a:p>
        <a:p xmlns:a="http://schemas.openxmlformats.org/drawingml/2006/main"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0.79396</cdr:x>
      <cdr:y>0.15044</cdr:y>
    </cdr:from>
    <cdr:to>
      <cdr:x>0.87409</cdr:x>
      <cdr:y>0.3208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0873" y="807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0.56889</cdr:x>
      <cdr:y>0.26989</cdr:y>
    </cdr:from>
    <cdr:to>
      <cdr:x>0.80076</cdr:x>
      <cdr:y>0.53692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92336" y="1448676"/>
          <a:ext cx="2646097" cy="14333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целом задолженность сократилась на 25%</a:t>
          </a:r>
        </a:p>
        <a:p xmlns:a="http://schemas.openxmlformats.org/drawingml/2006/main"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0.79396</cdr:x>
      <cdr:y>0.15044</cdr:y>
    </cdr:from>
    <cdr:to>
      <cdr:x>0.87409</cdr:x>
      <cdr:y>0.3208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0873" y="807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0.37526</cdr:x>
      <cdr:y>0.36394</cdr:y>
    </cdr:from>
    <cdr:to>
      <cdr:x>0.58221</cdr:x>
      <cdr:y>0.57854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82535" y="1953507"/>
          <a:ext cx="2361710" cy="1151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Рост поступлений </a:t>
          </a:r>
        </a:p>
        <a:p xmlns:a="http://schemas.openxmlformats.org/drawingml/2006/main"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сравнении с 2017 годом– 126,9%</a:t>
          </a:r>
        </a:p>
        <a:p xmlns:a="http://schemas.openxmlformats.org/drawingml/2006/main"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0.79396</cdr:x>
      <cdr:y>0.15044</cdr:y>
    </cdr:from>
    <cdr:to>
      <cdr:x>0.87409</cdr:x>
      <cdr:y>0.3208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0873" y="807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0.4033</cdr:x>
      <cdr:y>0.32887</cdr:y>
    </cdr:from>
    <cdr:to>
      <cdr:x>0.65127</cdr:x>
      <cdr:y>0.5959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02518" y="1765281"/>
          <a:ext cx="2829851" cy="1433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целом задолженность сократилась на 48,5%</a:t>
          </a:r>
        </a:p>
        <a:p xmlns:a="http://schemas.openxmlformats.org/drawingml/2006/main"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0.79396</cdr:x>
      <cdr:y>0.15044</cdr:y>
    </cdr:from>
    <cdr:to>
      <cdr:x>0.87409</cdr:x>
      <cdr:y>0.3208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0873" y="8075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0.51027</cdr:x>
      <cdr:y>0.4674</cdr:y>
    </cdr:from>
    <cdr:to>
      <cdr:x>0.59039</cdr:x>
      <cdr:y>0.64302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3294" y="243371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0.65819</cdr:x>
      <cdr:y>0.21884</cdr:y>
    </cdr:from>
    <cdr:to>
      <cdr:x>0.95527</cdr:x>
      <cdr:y>0.44849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511417" y="1139483"/>
          <a:ext cx="3390314" cy="11957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529E1-F4A7-45F1-86F2-E1BE855F1EF3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3D274-4C35-4A72-BBF2-32958B289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71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3D274-4C35-4A72-BBF2-32958B289405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7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53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175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449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31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9189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89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26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63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49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36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8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53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99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57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DEA389-3241-4B1C-8E3D-20CF4A057F21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4D06A6-407A-428D-98E2-6F85A7E33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24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  <p:sldLayoutId id="21474838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5880" y="2499901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ИСПОЛНЕНИЕ КОНСОЛИДИРОВАННОГО БЮДЖЕТА БАБУШКИНСКОГО МУНИЦИПАЛЬНОГО РАЙОНА ЗА 1 ПОЛУГОДИЕ 2018 ГОДА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168812"/>
            <a:ext cx="10752823" cy="9355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доходов в бюджеты сельских поселений, 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52711188"/>
              </p:ext>
            </p:extLst>
          </p:nvPr>
        </p:nvGraphicFramePr>
        <p:xfrm>
          <a:off x="605641" y="1175657"/>
          <a:ext cx="11412187" cy="536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08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225083"/>
            <a:ext cx="11062312" cy="576775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доходов в бюджеты сельских поселений,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95162632"/>
              </p:ext>
            </p:extLst>
          </p:nvPr>
        </p:nvGraphicFramePr>
        <p:xfrm>
          <a:off x="308759" y="1128156"/>
          <a:ext cx="11412187" cy="549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0" y="112542"/>
            <a:ext cx="11006041" cy="9144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бюджетов СЕЛЬСКИХ поселений за 1 полугодие 2018 г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налоговым и неналоговым доходам, тыс. руб.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76594766"/>
              </p:ext>
            </p:extLst>
          </p:nvPr>
        </p:nvGraphicFramePr>
        <p:xfrm>
          <a:off x="605641" y="1175657"/>
          <a:ext cx="11412187" cy="536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79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540" y="253219"/>
            <a:ext cx="10321246" cy="101287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ндфл за 1 полугодие 2018 г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сравнении с 1 полугодием 2017 г,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разрезе поселений,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69631909"/>
              </p:ext>
            </p:extLst>
          </p:nvPr>
        </p:nvGraphicFramePr>
        <p:xfrm>
          <a:off x="605641" y="1175657"/>
          <a:ext cx="11412187" cy="536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91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750" y="316155"/>
            <a:ext cx="9144000" cy="66858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ндфл за 1 полугодие 2018 г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сравнении с 1 полугодием 2017 г, тыс. руб.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223524"/>
              </p:ext>
            </p:extLst>
          </p:nvPr>
        </p:nvGraphicFramePr>
        <p:xfrm>
          <a:off x="724395" y="1266094"/>
          <a:ext cx="10854045" cy="470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589"/>
                <a:gridCol w="1888177"/>
                <a:gridCol w="2030681"/>
                <a:gridCol w="1900052"/>
                <a:gridCol w="1757546"/>
              </a:tblGrid>
              <a:tr h="11375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от плана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(снижения) к 2017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093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Бабушкинское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930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Березниковское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930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Миньковское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113,3%</a:t>
                      </a:r>
                    </a:p>
                  </a:txBody>
                  <a:tcPr/>
                </a:tc>
              </a:tr>
              <a:tr h="50930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Подболотное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93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Рослятинское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115,1%</a:t>
                      </a:r>
                    </a:p>
                  </a:txBody>
                  <a:tcPr/>
                </a:tc>
              </a:tr>
              <a:tr h="50930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Тимановское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117,9%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930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638,4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42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2298" y="241541"/>
            <a:ext cx="10321246" cy="102455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налога на имущество физических лиц за 1 полугодие 2018 г в сравнении с 1 полугодием 2017 г,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разрезе поселений, тыс. руб.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36707429"/>
              </p:ext>
            </p:extLst>
          </p:nvPr>
        </p:nvGraphicFramePr>
        <p:xfrm>
          <a:off x="239151" y="1350499"/>
          <a:ext cx="11802795" cy="5331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103106" y="3148641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246,7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040510" y="2101969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370,6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87822" y="5233357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8,4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852057" y="5233358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680191" y="4750278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73,5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378933" y="4707146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51,3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72564" y="4595003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75,5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7130094" y="5000444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23,7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949605" y="4991817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33,3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648344" y="5103961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19,1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9459228" y="5354128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20,6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0295990" y="4931433"/>
            <a:ext cx="863718" cy="4571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 w="3175" cmpd="sng"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32,5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2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4079" y="359230"/>
            <a:ext cx="9144000" cy="7661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налога на имущество физических лиц  за 1 полугодие 2018 г в сравнении с 1 полугодием 2017 г, тыс. руб.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069731"/>
              </p:ext>
            </p:extLst>
          </p:nvPr>
        </p:nvGraphicFramePr>
        <p:xfrm>
          <a:off x="239150" y="1350500"/>
          <a:ext cx="11802794" cy="5140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82"/>
                <a:gridCol w="2053222"/>
                <a:gridCol w="2208182"/>
                <a:gridCol w="2066135"/>
                <a:gridCol w="1911173"/>
              </a:tblGrid>
              <a:tr h="12434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от плана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(снижения) к 2017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567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Бабушкинское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150,2%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6748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Березниковское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6748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Миньковское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69,8%</a:t>
                      </a:r>
                    </a:p>
                  </a:txBody>
                  <a:tcPr/>
                </a:tc>
              </a:tr>
              <a:tr h="556748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Подболотное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67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Рослятинское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57,4%</a:t>
                      </a:r>
                    </a:p>
                  </a:txBody>
                  <a:tcPr/>
                </a:tc>
              </a:tr>
              <a:tr h="556748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Тимановское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6748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120%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4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91701830"/>
              </p:ext>
            </p:extLst>
          </p:nvPr>
        </p:nvGraphicFramePr>
        <p:xfrm>
          <a:off x="168813" y="1448972"/>
          <a:ext cx="11849016" cy="5094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664969" y="580536"/>
            <a:ext cx="9144000" cy="119656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lvl="0" algn="ctr" defTabSz="457200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Сокращение задолженности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налогу на имущество физических лиц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разрезе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сельских </a:t>
            </a:r>
          </a:p>
          <a:p>
            <a:pPr lvl="0" algn="ctr" defTabSz="457200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поселений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1.01.2018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1.07.2018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3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795070991"/>
              </p:ext>
            </p:extLst>
          </p:nvPr>
        </p:nvGraphicFramePr>
        <p:xfrm>
          <a:off x="605641" y="1336431"/>
          <a:ext cx="11412187" cy="5206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684019" y="395727"/>
            <a:ext cx="9144000" cy="9829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поступление земельного налога</a:t>
            </a:r>
            <a:b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бюджеты сельских поселений, </a:t>
            </a:r>
            <a:r>
              <a:rPr kumimoji="0" lang="ru-RU" sz="2000" b="1" i="0" u="none" strike="noStrike" kern="1200" cap="all" spc="0" normalizeH="0" baseline="0" noProof="0" dirty="0" err="1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тыс.руб</a:t>
            </a: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1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4079" y="528042"/>
            <a:ext cx="9144000" cy="6817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земельного налога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бюджеты сельских поселений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184033"/>
              </p:ext>
            </p:extLst>
          </p:nvPr>
        </p:nvGraphicFramePr>
        <p:xfrm>
          <a:off x="422030" y="1209820"/>
          <a:ext cx="11619914" cy="5281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8858"/>
                <a:gridCol w="2021408"/>
                <a:gridCol w="2173967"/>
                <a:gridCol w="2034121"/>
                <a:gridCol w="1881560"/>
              </a:tblGrid>
              <a:tr h="12775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от плана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(снижения) к 2017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19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Бабушкинское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36,5%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114,2%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1984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Березниковское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27,0%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116,7%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1984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Миньковское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37,4%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165,5%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1984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Подболотное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26,5%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90,4%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19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Рослятинское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20,2%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163,8%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1984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Тимановское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50,6%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198,2%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1984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35,0%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126,9%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750" y="273133"/>
            <a:ext cx="9144000" cy="76002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консолидированного бюджета В 2018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млн. руб.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144583"/>
              </p:ext>
            </p:extLst>
          </p:nvPr>
        </p:nvGraphicFramePr>
        <p:xfrm>
          <a:off x="724395" y="1235034"/>
          <a:ext cx="10854045" cy="517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809"/>
                <a:gridCol w="2170809"/>
                <a:gridCol w="2170809"/>
                <a:gridCol w="2170809"/>
                <a:gridCol w="2170809"/>
              </a:tblGrid>
              <a:tr h="7481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на 01.07.2018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от плана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(снижения) к 2017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23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63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814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8147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372,4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8147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6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48714776"/>
              </p:ext>
            </p:extLst>
          </p:nvPr>
        </p:nvGraphicFramePr>
        <p:xfrm>
          <a:off x="605641" y="1175657"/>
          <a:ext cx="11412187" cy="536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664969" y="224277"/>
            <a:ext cx="9144000" cy="114029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lvl="0" algn="ctr" defTabSz="45720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Сокращение задолженности по земельному налогу </a:t>
            </a:r>
          </a:p>
          <a:p>
            <a:pPr lvl="0" algn="ctr" defTabSz="45720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физических лиц в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разрезе сельских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поселений, </a:t>
            </a:r>
          </a:p>
          <a:p>
            <a:pPr lvl="0" algn="ctr" defTabSz="45720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9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98421401"/>
              </p:ext>
            </p:extLst>
          </p:nvPr>
        </p:nvGraphicFramePr>
        <p:xfrm>
          <a:off x="370449" y="1252024"/>
          <a:ext cx="11451102" cy="544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684019" y="140677"/>
            <a:ext cx="9144000" cy="84406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поступление транспортного налога с физических лиц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cap="all" dirty="0" smtClean="0">
                <a:ln w="3175" cmpd="sng">
                  <a:noFill/>
                </a:ln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областной бюджет</a:t>
            </a:r>
            <a:r>
              <a:rPr kumimoji="0" lang="ru-RU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тыс. руб.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50840025"/>
              </p:ext>
            </p:extLst>
          </p:nvPr>
        </p:nvGraphicFramePr>
        <p:xfrm>
          <a:off x="605641" y="1175657"/>
          <a:ext cx="11412187" cy="536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664969" y="224276"/>
            <a:ext cx="9144000" cy="142798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lvl="0" algn="ctr" defTabSz="457200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Сокращение задолженности по транспортному налогу с физических лиц в разрезе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сельских поселений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 algn="ctr" defTabSz="45720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1.01.2018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1.07.2018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kumimoji="0" lang="ru-RU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73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4079" y="359229"/>
            <a:ext cx="9144000" cy="14279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комиссий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сокращению задолженности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разрезе сельских поселений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полугодии 2018 г.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38696" y="2225613"/>
          <a:ext cx="10237621" cy="426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2678"/>
                <a:gridCol w="2686109"/>
                <a:gridCol w="2888834"/>
              </a:tblGrid>
              <a:tr h="103180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Рассмотрено налогоплатель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щиков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9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Бабушкинское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1972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Березниковское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1972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Миньковское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1972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Подболотное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19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Рослятинское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1972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Тимановское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461972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06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9421689" cy="4186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расходной части</a:t>
            </a:r>
            <a:b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бюджетов сельских поселений,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76214511"/>
              </p:ext>
            </p:extLst>
          </p:nvPr>
        </p:nvGraphicFramePr>
        <p:xfrm>
          <a:off x="605641" y="1175657"/>
          <a:ext cx="11412187" cy="536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00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89357482"/>
              </p:ext>
            </p:extLst>
          </p:nvPr>
        </p:nvGraphicFramePr>
        <p:xfrm>
          <a:off x="281355" y="140677"/>
          <a:ext cx="11577710" cy="6527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78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750" y="178132"/>
            <a:ext cx="9144000" cy="86689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и неналоговых доходов в консолидированный бюджет, млн. руб.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06510"/>
              </p:ext>
            </p:extLst>
          </p:nvPr>
        </p:nvGraphicFramePr>
        <p:xfrm>
          <a:off x="724395" y="1092529"/>
          <a:ext cx="10854045" cy="551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589"/>
                <a:gridCol w="1888177"/>
                <a:gridCol w="2030681"/>
                <a:gridCol w="1900052"/>
                <a:gridCol w="1757546"/>
              </a:tblGrid>
              <a:tr h="9663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на 01.07.2018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от плана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(снижения) к 2017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19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доходы,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321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доходы,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9721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9721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9721">
                <a:tc>
                  <a:txBody>
                    <a:bodyPr/>
                    <a:lstStyle/>
                    <a:p>
                      <a:pPr algn="l"/>
                      <a:r>
                        <a:rPr lang="ru-RU" sz="1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177,9%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9721">
                <a:tc>
                  <a:txBody>
                    <a:bodyPr/>
                    <a:lstStyle/>
                    <a:p>
                      <a:pPr algn="l"/>
                      <a:r>
                        <a:rPr lang="ru-RU" sz="1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ЕНВД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7578">
                <a:tc>
                  <a:txBody>
                    <a:bodyPr/>
                    <a:lstStyle/>
                    <a:p>
                      <a:pPr algn="l"/>
                      <a:r>
                        <a:rPr lang="ru-RU" sz="1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7578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ФИЗИЧЕСКИХ ЛИЦ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88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НАЛОГОВЫЕ ДОХОДЫ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170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9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83432239"/>
              </p:ext>
            </p:extLst>
          </p:nvPr>
        </p:nvGraphicFramePr>
        <p:xfrm>
          <a:off x="253217" y="239152"/>
          <a:ext cx="11605847" cy="6344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65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7073" y="325072"/>
            <a:ext cx="9144000" cy="65893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БЮДЖЕТА, 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709080"/>
              </p:ext>
            </p:extLst>
          </p:nvPr>
        </p:nvGraphicFramePr>
        <p:xfrm>
          <a:off x="213756" y="1365662"/>
          <a:ext cx="11685319" cy="5332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3143"/>
                <a:gridCol w="2281981"/>
                <a:gridCol w="2019685"/>
                <a:gridCol w="2570510"/>
              </a:tblGrid>
              <a:tr h="9478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на 01.07.2018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от плана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294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РАСХОДОВ, ВСЕГО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372,4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6248">
                <a:tc>
                  <a:txBody>
                    <a:bodyPr/>
                    <a:lstStyle/>
                    <a:p>
                      <a:pPr algn="l"/>
                      <a:r>
                        <a:rPr lang="ru-R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7191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31,1%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1943">
                <a:tc>
                  <a:txBody>
                    <a:bodyPr/>
                    <a:lstStyle/>
                    <a:p>
                      <a:pPr algn="l"/>
                      <a:r>
                        <a:rPr lang="ru-RU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56,0%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1943">
                <a:tc>
                  <a:txBody>
                    <a:bodyPr/>
                    <a:lstStyle/>
                    <a:p>
                      <a:pPr algn="l"/>
                      <a:r>
                        <a:rPr lang="ru-RU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234,3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50,2%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1943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кинематография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46,4%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1943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78,9%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1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750" y="273133"/>
            <a:ext cx="9144000" cy="76002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РАЙОННОГО бюджета В 2018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49647"/>
              </p:ext>
            </p:extLst>
          </p:nvPr>
        </p:nvGraphicFramePr>
        <p:xfrm>
          <a:off x="724395" y="1235034"/>
          <a:ext cx="10854045" cy="517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809"/>
                <a:gridCol w="2170809"/>
                <a:gridCol w="2170809"/>
                <a:gridCol w="2170809"/>
                <a:gridCol w="2170809"/>
              </a:tblGrid>
              <a:tr h="7481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на 01.07.2018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от плана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(снижения) к 2017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23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356,5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63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814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8147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357,2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179,8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8147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4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750" y="178132"/>
            <a:ext cx="9144000" cy="86689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и неналоговых доходов в РАЙОННЫЙ бюджет, млн. руб.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618978"/>
              </p:ext>
            </p:extLst>
          </p:nvPr>
        </p:nvGraphicFramePr>
        <p:xfrm>
          <a:off x="724395" y="1092529"/>
          <a:ext cx="10854045" cy="532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589"/>
                <a:gridCol w="1888177"/>
                <a:gridCol w="2030681"/>
                <a:gridCol w="1900052"/>
                <a:gridCol w="1757546"/>
              </a:tblGrid>
              <a:tr h="11644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на 01.07.2018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от плана на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(снижения) к 2017 г.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74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доходы,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53,2%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120,1%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588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доходы,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51,9%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118,2%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937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47,1%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109,6%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937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46,5%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106,8%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9370">
                <a:tc>
                  <a:txBody>
                    <a:bodyPr/>
                    <a:lstStyle/>
                    <a:p>
                      <a:pPr algn="l"/>
                      <a:r>
                        <a:rPr lang="ru-RU" sz="1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92,0%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177,9%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9370">
                <a:tc>
                  <a:txBody>
                    <a:bodyPr/>
                    <a:lstStyle/>
                    <a:p>
                      <a:pPr algn="l"/>
                      <a:r>
                        <a:rPr lang="ru-RU" sz="1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ЕНВД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51,5%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111,0%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933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НАЛОГОВЫЕ ДОХОДЫ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75,0%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556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70,7%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155,9%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8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07052354"/>
              </p:ext>
            </p:extLst>
          </p:nvPr>
        </p:nvGraphicFramePr>
        <p:xfrm>
          <a:off x="253219" y="253218"/>
          <a:ext cx="11718388" cy="645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22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20904844"/>
              </p:ext>
            </p:extLst>
          </p:nvPr>
        </p:nvGraphicFramePr>
        <p:xfrm>
          <a:off x="407963" y="182882"/>
          <a:ext cx="11437034" cy="6527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75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505</TotalTime>
  <Words>1236</Words>
  <Application>Microsoft Office PowerPoint</Application>
  <PresentationFormat>Широкоэкранный</PresentationFormat>
  <Paragraphs>424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Calibri</vt:lpstr>
      <vt:lpstr>Century Gothic</vt:lpstr>
      <vt:lpstr>Times New Roman</vt:lpstr>
      <vt:lpstr>Wingdings 3</vt:lpstr>
      <vt:lpstr>Сектор</vt:lpstr>
      <vt:lpstr>ИСПОЛНЕНИЕ КОНСОЛИДИРОВАННОГО БЮДЖЕТА БАБУШКИНСКОГО МУНИЦИПАЛЬНОГО РАЙОНА ЗА 1 ПОЛУГОДИЕ 2018 ГОДА</vt:lpstr>
      <vt:lpstr>Основные показатели консолидированного бюджета В 2018 годУ, млн. руб.</vt:lpstr>
      <vt:lpstr>Поступление налоговых и неналоговых доходов в консолидированный бюджет, млн. руб.</vt:lpstr>
      <vt:lpstr>Презентация PowerPoint</vt:lpstr>
      <vt:lpstr>СТРУКТУРА РАСХОДОВ КОНСОЛИДИРОВАННОГО БЮДЖЕТА,  млн. руб.</vt:lpstr>
      <vt:lpstr>Основные показатели РАЙОННОГО бюджета В 2018 годУ,  млн. руб.</vt:lpstr>
      <vt:lpstr>Поступление налоговых и неналоговых доходов в РАЙОННЫЙ бюджет, млн. руб.</vt:lpstr>
      <vt:lpstr>Презентация PowerPoint</vt:lpstr>
      <vt:lpstr>Презентация PowerPoint</vt:lpstr>
      <vt:lpstr>Поступление доходов в бюджеты сельских поселений,  млн. руб.</vt:lpstr>
      <vt:lpstr>Поступление доходов в бюджеты сельских поселений, млн. руб.</vt:lpstr>
      <vt:lpstr>Исполнение бюджетов СЕЛЬСКИХ поселений за 1 полугодие 2018 г по налоговым и неналоговым доходам, тыс. руб.</vt:lpstr>
      <vt:lpstr>поступление ндфл за 1 полугодие 2018 г в сравнении с 1 полугодием 2017 г,  в разрезе поселений, тыс. руб.</vt:lpstr>
      <vt:lpstr>поступление ндфл за 1 полугодие 2018 г в сравнении с 1 полугодием 2017 г, тыс. руб.</vt:lpstr>
      <vt:lpstr>Поступление налога на имущество физических лиц за 1 полугодие 2018 г в сравнении с 1 полугодием 2017 г,  в разрезе поселений, тыс. руб.</vt:lpstr>
      <vt:lpstr>поступление налога на имущество физических лиц  за 1 полугодие 2018 г в сравнении с 1 полугодием 2017 г, тыс. руб.</vt:lpstr>
      <vt:lpstr> </vt:lpstr>
      <vt:lpstr> </vt:lpstr>
      <vt:lpstr>поступление земельного налога  в бюджеты сельских поселений </vt:lpstr>
      <vt:lpstr>Презентация PowerPoint</vt:lpstr>
      <vt:lpstr>Презентация PowerPoint</vt:lpstr>
      <vt:lpstr>  </vt:lpstr>
      <vt:lpstr>Работа комиссий по сокращению задолженности в разрезе сельских поселений  в I полугодии 2018 г.</vt:lpstr>
      <vt:lpstr>Исполнение расходной части  бюджетов сельских поселений, млн. руб.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КОНСОЛИДИРОВАННОГО БЮДЖЕТА БАБУШКИНСКОГО МУНИЦИПАЛЬНОГО РАЙОНА ЗА 1 ПОЛУГОДИЕ 2018 ГОДА</dc:title>
  <dc:creator>Андреева Нина</dc:creator>
  <cp:lastModifiedBy>Андреева Нина</cp:lastModifiedBy>
  <cp:revision>39</cp:revision>
  <dcterms:created xsi:type="dcterms:W3CDTF">2018-07-20T08:33:34Z</dcterms:created>
  <dcterms:modified xsi:type="dcterms:W3CDTF">2018-10-08T06:51:22Z</dcterms:modified>
</cp:coreProperties>
</file>